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7" r:id="rId9"/>
    <p:sldId id="261" r:id="rId10"/>
    <p:sldId id="262" r:id="rId11"/>
    <p:sldId id="263" r:id="rId12"/>
    <p:sldId id="264" r:id="rId13"/>
    <p:sldId id="265" r:id="rId14"/>
    <p:sldId id="269" r:id="rId15"/>
    <p:sldId id="271" r:id="rId16"/>
    <p:sldId id="273" r:id="rId17"/>
    <p:sldId id="274" r:id="rId18"/>
    <p:sldId id="270" r:id="rId19"/>
    <p:sldId id="282" r:id="rId20"/>
    <p:sldId id="288" r:id="rId21"/>
    <p:sldId id="289" r:id="rId22"/>
    <p:sldId id="277" r:id="rId23"/>
    <p:sldId id="281" r:id="rId24"/>
    <p:sldId id="275" r:id="rId25"/>
    <p:sldId id="276" r:id="rId26"/>
    <p:sldId id="280" r:id="rId27"/>
    <p:sldId id="279" r:id="rId28"/>
    <p:sldId id="283" r:id="rId29"/>
    <p:sldId id="284" r:id="rId30"/>
    <p:sldId id="285" r:id="rId31"/>
    <p:sldId id="290" r:id="rId32"/>
    <p:sldId id="292" r:id="rId33"/>
    <p:sldId id="291" r:id="rId34"/>
    <p:sldId id="286" r:id="rId35"/>
    <p:sldId id="28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6F33-1A1A-4B34-9AFC-D237C895548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2FFBE-21BC-44A5-963E-EB3B4F6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5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2FFBE-21BC-44A5-963E-EB3B4F6BAD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9B97-9A62-6C1E-66F0-70664051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5FE60-99D1-0D95-61E9-FF04E0AA0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13486-841A-E59E-D3E1-4929C330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F2EE1-6A96-E239-4A6B-EA685D96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DC74-8E65-A99A-6284-4A73C3A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7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D37B-598C-1D4F-2333-0EFFE7B4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DDAF-310C-9738-C561-33AA9356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9533A-EC67-E700-D110-5349BCEF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60501-0871-3616-421D-7AFF0F36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5BBC0-6489-3A62-333D-EFA96AB1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9B548D-5687-C026-C873-465E74C3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445A-4CF6-2F25-EC86-29527335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E4B7-B545-1971-4663-C4AF58C5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6B3CD-7FF1-139B-45DE-A98EA3C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278A-916B-E208-3BD5-CF0BF21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0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47D9-3B0D-0B07-EB1D-AE4B0EE1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2D43F-ED0B-A918-267B-121BC996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08390-BF1F-A98B-8FBB-A84F7C15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B4BF99-8A8A-B9CD-4D8D-8A690709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30D4F-3C67-6778-2032-442A22B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FD78-3965-3802-BAD7-7984290C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4E3A3-C3D3-7B82-82C2-33CEF2D1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BD2BF-E482-8046-9083-18FF3E52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F1B36-D956-4195-0AA2-B66B819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68FE9-5E86-E0B3-326D-8D4D09B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F9FC-9238-2D8F-F65C-F7E2EA0F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0007F-96A9-61E2-D98B-2214F99A6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B0CB-64DB-289C-DA65-42E4A4CF9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34FE8-17FD-A26B-91DB-EE70D525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3FAE44-C691-99A9-97F6-D6BD74EC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DA935-FE3B-8AA3-8ECD-4B4A618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3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5166-BE88-0811-8E1C-96A245E9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0534B-25B5-9B8D-5627-1CAE2EA1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4E0FA-A83E-C062-6CDA-4CCECD3F0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44ED4F-8C85-1ABC-CD71-E671DE845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CF1EA-3B4C-5BB7-6D4D-9EFB5969A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C8BB0D-9B84-F45F-FA87-A672D6B1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DBD1D6-717E-6021-4D38-A195A845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E3992-A4F6-60CD-3125-6020DA3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7097-B5FB-2A61-3235-0CB2A37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6C384-8444-13D1-0DFB-846B5AA2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4898A-C5CB-2670-8AFD-6DEE8426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4863E-1179-5AF0-5A7D-515FE692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B0889-099B-C1BB-6C73-8990C641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46D00-3FEA-D46A-D630-6F5878B5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B4FF6-8546-FC2C-09AF-4651176D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ED-8E2E-560E-EFA6-38908EDA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EA7E2-974A-5CB5-AA86-2EFD75EC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A2AE7E-76F6-86E3-1D20-4C184C946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054BA-5EF3-0E1A-173E-F6A52A87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394BB-E3CE-3F5E-EB94-704C5510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A0900-7487-5C84-085C-1B827EB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46B0-BC65-FC23-9C21-B234E9AE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AB7807-A434-4A36-EB5A-BABBDD0F5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85C3D-D507-04B6-AD00-63D8F707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0FA8B-C937-4D43-15D4-8FEBF3F5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04C88-CC6B-0BD5-9AD4-855E6185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F127-1E3E-ADA5-D7F0-ED6C50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7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1835D-8661-86CD-4C6D-C268E05F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A24AE-0F8F-579E-A38E-0AE07BB8D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0F53-3999-F992-AE24-6344DEEE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D249B-6A65-433C-9A66-F2311DBAC21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B64F-E7E1-92D7-258B-EB91F9491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4BD05-A0B5-213F-F930-8C828F4D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0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D0E14-E021-03ED-909E-0257A005B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핸드이노</a:t>
            </a:r>
            <a:r>
              <a:rPr lang="ko-KR" altLang="en-US" dirty="0"/>
              <a:t> 이론</a:t>
            </a:r>
          </a:p>
        </p:txBody>
      </p:sp>
    </p:spTree>
    <p:extLst>
      <p:ext uri="{BB962C8B-B14F-4D97-AF65-F5344CB8AC3E}">
        <p14:creationId xmlns:p14="http://schemas.microsoft.com/office/powerpoint/2010/main" val="198515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DFD7-6935-0596-45FF-47519EEF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8963C-8FE3-2155-BFCD-1CECD228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1" y="1909572"/>
            <a:ext cx="6067718" cy="409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2ACFAA-815E-DF4C-76D6-363539EA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56" y="2712646"/>
            <a:ext cx="1324579" cy="14327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B2E3CA-5940-FC79-EE3D-5E3378FE3CAB}"/>
              </a:ext>
            </a:extLst>
          </p:cNvPr>
          <p:cNvSpPr/>
          <p:nvPr/>
        </p:nvSpPr>
        <p:spPr>
          <a:xfrm>
            <a:off x="6858650" y="3227831"/>
            <a:ext cx="2020824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19B38-7D2D-338C-11C7-86F1393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0A8CB-DCDD-9524-DDE0-867D2524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40" y="2541595"/>
            <a:ext cx="1324579" cy="143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E840E-711C-C9FC-E9DA-68BFEBCF61BF}"/>
              </a:ext>
            </a:extLst>
          </p:cNvPr>
          <p:cNvSpPr txBox="1"/>
          <p:nvPr/>
        </p:nvSpPr>
        <p:spPr>
          <a:xfrm>
            <a:off x="1" y="2202752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R,g,b</a:t>
            </a:r>
            <a:r>
              <a:rPr lang="ko-KR" altLang="en-US" sz="2800" dirty="0"/>
              <a:t>의 밝기로 색 표현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2C04C-0658-9475-7A65-8E43033F3BF1}"/>
              </a:ext>
            </a:extLst>
          </p:cNvPr>
          <p:cNvGrpSpPr/>
          <p:nvPr/>
        </p:nvGrpSpPr>
        <p:grpSpPr>
          <a:xfrm>
            <a:off x="0" y="2725972"/>
            <a:ext cx="4014240" cy="1587173"/>
            <a:chOff x="0" y="2725972"/>
            <a:chExt cx="4014240" cy="1587173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8A7702-F496-C9BF-4F7B-93A35AD8EB08}"/>
                </a:ext>
              </a:extLst>
            </p:cNvPr>
            <p:cNvSpPr/>
            <p:nvPr/>
          </p:nvSpPr>
          <p:spPr>
            <a:xfrm rot="5400000">
              <a:off x="1261874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BF7AA-F1E5-C822-15A6-5A09DC349328}"/>
                </a:ext>
              </a:extLst>
            </p:cNvPr>
            <p:cNvSpPr txBox="1"/>
            <p:nvPr/>
          </p:nvSpPr>
          <p:spPr>
            <a:xfrm>
              <a:off x="0" y="3789925"/>
              <a:ext cx="401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R,g,b</a:t>
              </a:r>
              <a:r>
                <a:rPr lang="ko-KR" altLang="en-US" sz="2800" dirty="0"/>
                <a:t>의 세 수로 색 표현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224B-983D-1CF0-DDD8-77065E35B01A}"/>
              </a:ext>
            </a:extLst>
          </p:cNvPr>
          <p:cNvGrpSpPr/>
          <p:nvPr/>
        </p:nvGrpSpPr>
        <p:grpSpPr>
          <a:xfrm>
            <a:off x="5565648" y="1240072"/>
            <a:ext cx="6014981" cy="2971800"/>
            <a:chOff x="5565648" y="1240072"/>
            <a:chExt cx="6014981" cy="2971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8FD035E-F911-BA26-9060-CA64E0BE5493}"/>
                </a:ext>
              </a:extLst>
            </p:cNvPr>
            <p:cNvSpPr/>
            <p:nvPr/>
          </p:nvSpPr>
          <p:spPr>
            <a:xfrm>
              <a:off x="5565648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5EF794-50FC-0730-CC53-0C300568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279" y="1240072"/>
              <a:ext cx="4705350" cy="2971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1E4077-B91B-5F49-8DF8-1B15509283B2}"/>
              </a:ext>
            </a:extLst>
          </p:cNvPr>
          <p:cNvSpPr txBox="1"/>
          <p:nvPr/>
        </p:nvSpPr>
        <p:spPr>
          <a:xfrm>
            <a:off x="6875279" y="429688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픽셀의 모임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5A040-A766-DF53-6831-175ED4B8DAAA}"/>
              </a:ext>
            </a:extLst>
          </p:cNvPr>
          <p:cNvGrpSpPr/>
          <p:nvPr/>
        </p:nvGrpSpPr>
        <p:grpSpPr>
          <a:xfrm>
            <a:off x="8881126" y="4292221"/>
            <a:ext cx="2847219" cy="523220"/>
            <a:chOff x="8881126" y="4292221"/>
            <a:chExt cx="2847219" cy="52322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AB81D55-7937-1461-330E-5FF8AD4A9764}"/>
                </a:ext>
              </a:extLst>
            </p:cNvPr>
            <p:cNvSpPr/>
            <p:nvPr/>
          </p:nvSpPr>
          <p:spPr>
            <a:xfrm>
              <a:off x="8881126" y="4292221"/>
              <a:ext cx="841372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719D77-1DE3-64DB-88B3-DE004F543D52}"/>
                </a:ext>
              </a:extLst>
            </p:cNvPr>
            <p:cNvSpPr txBox="1"/>
            <p:nvPr/>
          </p:nvSpPr>
          <p:spPr>
            <a:xfrm>
              <a:off x="9621678" y="4292221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픽셀의 배열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2F7C4FE-E063-AB65-921F-968CDD91CF42}"/>
              </a:ext>
            </a:extLst>
          </p:cNvPr>
          <p:cNvSpPr/>
          <p:nvPr/>
        </p:nvSpPr>
        <p:spPr>
          <a:xfrm rot="5400000">
            <a:off x="10413400" y="4869743"/>
            <a:ext cx="523221" cy="3903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D6CB-E3C4-E931-37FE-1D01FF8424DB}"/>
              </a:ext>
            </a:extLst>
          </p:cNvPr>
          <p:cNvSpPr txBox="1"/>
          <p:nvPr/>
        </p:nvSpPr>
        <p:spPr>
          <a:xfrm>
            <a:off x="9558358" y="53439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세 수의 </a:t>
            </a:r>
            <a:r>
              <a:rPr lang="ko-KR" altLang="en-US" sz="2800" dirty="0"/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18503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CC56D-41DE-085D-0DC8-FD2715A6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2050" name="Picture 2" descr="플립북 애니메이션 &gt; 자유갤러리 | 쿨엔조이">
            <a:extLst>
              <a:ext uri="{FF2B5EF4-FFF2-40B4-BE49-F238E27FC236}">
                <a16:creationId xmlns:a16="http://schemas.microsoft.com/office/drawing/2014/main" id="{7B6B250B-1CEB-BD52-FEB5-4F6DD052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97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54B520-01E6-31FB-6406-92344C0F6282}"/>
              </a:ext>
            </a:extLst>
          </p:cNvPr>
          <p:cNvGrpSpPr/>
          <p:nvPr/>
        </p:nvGrpSpPr>
        <p:grpSpPr>
          <a:xfrm>
            <a:off x="5952155" y="3198167"/>
            <a:ext cx="5604336" cy="534078"/>
            <a:chOff x="5952155" y="3198167"/>
            <a:chExt cx="5604336" cy="53407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EF690A11-3A5B-5D70-1776-61DD2C12C967}"/>
                </a:ext>
              </a:extLst>
            </p:cNvPr>
            <p:cNvSpPr/>
            <p:nvPr/>
          </p:nvSpPr>
          <p:spPr>
            <a:xfrm>
              <a:off x="5952155" y="3209731"/>
              <a:ext cx="1278294" cy="5225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AB707-D400-226F-5849-2DE3185E3928}"/>
                </a:ext>
              </a:extLst>
            </p:cNvPr>
            <p:cNvSpPr txBox="1"/>
            <p:nvPr/>
          </p:nvSpPr>
          <p:spPr>
            <a:xfrm>
              <a:off x="7333860" y="3198167"/>
              <a:ext cx="4222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동영상 </a:t>
              </a:r>
              <a:r>
                <a:rPr lang="en-US" altLang="ko-KR" sz="2400" dirty="0"/>
                <a:t>= </a:t>
              </a:r>
              <a:r>
                <a:rPr lang="ko-KR" altLang="en-US" sz="2400" dirty="0"/>
                <a:t>이미지의 빠른 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4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2089-92E9-9C37-6000-D8BE7AFB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용어설명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9CD9AA-1145-51EE-F7E8-0DDA0522CFCB}"/>
              </a:ext>
            </a:extLst>
          </p:cNvPr>
          <p:cNvSpPr/>
          <p:nvPr/>
        </p:nvSpPr>
        <p:spPr>
          <a:xfrm>
            <a:off x="2286000" y="1690688"/>
            <a:ext cx="7626096" cy="46369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B5C52C-9BF3-5E1B-8C34-0CD5CB4BE06B}"/>
              </a:ext>
            </a:extLst>
          </p:cNvPr>
          <p:cNvSpPr/>
          <p:nvPr/>
        </p:nvSpPr>
        <p:spPr>
          <a:xfrm>
            <a:off x="2933700" y="2743200"/>
            <a:ext cx="6324600" cy="3073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머신러닝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56F615-AA77-3D72-7057-B7A5E208D4E8}"/>
              </a:ext>
            </a:extLst>
          </p:cNvPr>
          <p:cNvSpPr/>
          <p:nvPr/>
        </p:nvSpPr>
        <p:spPr>
          <a:xfrm>
            <a:off x="4243387" y="3905250"/>
            <a:ext cx="3705225" cy="15365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인공신경망 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딥러닝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D773D-FD2A-A8D7-5D2D-B8C7AFEC7B0D}"/>
              </a:ext>
            </a:extLst>
          </p:cNvPr>
          <p:cNvSpPr txBox="1"/>
          <p:nvPr/>
        </p:nvSpPr>
        <p:spPr>
          <a:xfrm>
            <a:off x="4224333" y="22448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사람의 지능을 인공적으로 만든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C82EA-5791-17A2-6984-CEA8FFD15889}"/>
              </a:ext>
            </a:extLst>
          </p:cNvPr>
          <p:cNvSpPr txBox="1"/>
          <p:nvPr/>
        </p:nvSpPr>
        <p:spPr>
          <a:xfrm>
            <a:off x="4652334" y="324433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데이터로부터 학습하는 것</a:t>
            </a:r>
          </a:p>
        </p:txBody>
      </p:sp>
    </p:spTree>
    <p:extLst>
      <p:ext uri="{BB962C8B-B14F-4D97-AF65-F5344CB8AC3E}">
        <p14:creationId xmlns:p14="http://schemas.microsoft.com/office/powerpoint/2010/main" val="26651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A342E3EE-7099-1762-C909-2015507D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44" y="-126137"/>
            <a:ext cx="8940512" cy="7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03027D80-118F-B9CA-F048-810E1FBCE50F}"/>
              </a:ext>
            </a:extLst>
          </p:cNvPr>
          <p:cNvSpPr/>
          <p:nvPr/>
        </p:nvSpPr>
        <p:spPr>
          <a:xfrm>
            <a:off x="6200775" y="133350"/>
            <a:ext cx="1695450" cy="676275"/>
          </a:xfrm>
          <a:prstGeom prst="donut">
            <a:avLst>
              <a:gd name="adj" fmla="val 951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62166-B4B9-88DF-A204-A456B2BF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C48AA-8CEA-44A5-2E9F-60B388D7A746}"/>
              </a:ext>
            </a:extLst>
          </p:cNvPr>
          <p:cNvGrpSpPr/>
          <p:nvPr/>
        </p:nvGrpSpPr>
        <p:grpSpPr>
          <a:xfrm>
            <a:off x="2775520" y="2290866"/>
            <a:ext cx="5735987" cy="3237804"/>
            <a:chOff x="1488594" y="1588471"/>
            <a:chExt cx="5735987" cy="3237804"/>
          </a:xfrm>
        </p:grpSpPr>
        <p:pic>
          <p:nvPicPr>
            <p:cNvPr id="4" name="Picture 6" descr="신경 세포 - 위키백과, 우리 모두의 백과사전">
              <a:extLst>
                <a:ext uri="{FF2B5EF4-FFF2-40B4-BE49-F238E27FC236}">
                  <a16:creationId xmlns:a16="http://schemas.microsoft.com/office/drawing/2014/main" id="{149D66D2-5DA8-C697-39C7-2102486D6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594" y="1588471"/>
              <a:ext cx="5735987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A25F6-7139-46D6-2765-6DC1F2DF4C8F}"/>
                </a:ext>
              </a:extLst>
            </p:cNvPr>
            <p:cNvSpPr txBox="1"/>
            <p:nvPr/>
          </p:nvSpPr>
          <p:spPr>
            <a:xfrm>
              <a:off x="2199586" y="4364610"/>
              <a:ext cx="4314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인체 신경의 기본 단위인 뉴런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4AC5BA-3A83-E194-4772-C0A52C1B9AD6}"/>
              </a:ext>
            </a:extLst>
          </p:cNvPr>
          <p:cNvGrpSpPr/>
          <p:nvPr/>
        </p:nvGrpSpPr>
        <p:grpSpPr>
          <a:xfrm>
            <a:off x="430008" y="2421045"/>
            <a:ext cx="2573930" cy="2680769"/>
            <a:chOff x="430008" y="2421045"/>
            <a:chExt cx="2573930" cy="268076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364D60C-BDE2-421B-CD32-CF393D5F2E87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DE178D17-1966-0BA5-DC4A-44A1A05BA114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2B3F768-282D-32BD-F99C-39325CF4436A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D2BDF6-173B-ADCF-5720-6B832BD05ACA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E7D565-F27B-6FD3-55AB-555D23B59548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/>
                <a:t>자극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2BE9A1-3B3C-8377-997B-8F1205B9C312}"/>
              </a:ext>
            </a:extLst>
          </p:cNvPr>
          <p:cNvGrpSpPr/>
          <p:nvPr/>
        </p:nvGrpSpPr>
        <p:grpSpPr>
          <a:xfrm>
            <a:off x="4391489" y="603504"/>
            <a:ext cx="2543530" cy="2921021"/>
            <a:chOff x="4391489" y="603504"/>
            <a:chExt cx="2543530" cy="2921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A1804-46E5-8CFD-0371-DB65BDDB6A90}"/>
                </a:ext>
              </a:extLst>
            </p:cNvPr>
            <p:cNvSpPr txBox="1"/>
            <p:nvPr/>
          </p:nvSpPr>
          <p:spPr>
            <a:xfrm>
              <a:off x="5138802" y="603504"/>
              <a:ext cx="105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역치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B196A8-C144-D2F2-EEE2-C2D0C349F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1489" y="1057206"/>
              <a:ext cx="2543530" cy="24673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B6F170-B013-A221-3A01-2DE5E08E6FA3}"/>
              </a:ext>
            </a:extLst>
          </p:cNvPr>
          <p:cNvGrpSpPr/>
          <p:nvPr/>
        </p:nvGrpSpPr>
        <p:grpSpPr>
          <a:xfrm>
            <a:off x="7832557" y="2347970"/>
            <a:ext cx="2438510" cy="784598"/>
            <a:chOff x="7832557" y="2347970"/>
            <a:chExt cx="2438510" cy="784598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2D4233C-9FDA-A2E1-5379-42C1B27A5831}"/>
                </a:ext>
              </a:extLst>
            </p:cNvPr>
            <p:cNvSpPr/>
            <p:nvPr/>
          </p:nvSpPr>
          <p:spPr>
            <a:xfrm rot="20581455">
              <a:off x="7832557" y="27554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16784A-4547-B8A6-D202-988A016C811A}"/>
                </a:ext>
              </a:extLst>
            </p:cNvPr>
            <p:cNvSpPr txBox="1"/>
            <p:nvPr/>
          </p:nvSpPr>
          <p:spPr>
            <a:xfrm>
              <a:off x="8913130" y="2347970"/>
              <a:ext cx="1357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/>
                <a:t>전달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5A757-0832-73CD-0B04-DB6914B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76B036-B210-4BA8-190A-877E45C53FA9}"/>
              </a:ext>
            </a:extLst>
          </p:cNvPr>
          <p:cNvSpPr/>
          <p:nvPr/>
        </p:nvSpPr>
        <p:spPr>
          <a:xfrm>
            <a:off x="3619491" y="1753563"/>
            <a:ext cx="4233672" cy="42336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B2356E-E146-2DE5-F418-73529586434D}"/>
              </a:ext>
            </a:extLst>
          </p:cNvPr>
          <p:cNvGrpSpPr/>
          <p:nvPr/>
        </p:nvGrpSpPr>
        <p:grpSpPr>
          <a:xfrm>
            <a:off x="713472" y="2475530"/>
            <a:ext cx="2573930" cy="2680769"/>
            <a:chOff x="430008" y="2421045"/>
            <a:chExt cx="2573930" cy="2680769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0D85FB3-EB15-7731-DAD7-3FBB7137399B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5F29817-F24B-9628-719C-931AB935CBE7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EE68F71-21BA-0DF1-BA40-35A6DFFB7FE2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DF284FF-6120-AECD-C688-2B3D5675EC65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64DFA-C30E-0CE9-CCA8-D38F2136AD49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입력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71494B-0F66-B754-69E3-3606BEC16FE4}"/>
              </a:ext>
            </a:extLst>
          </p:cNvPr>
          <p:cNvGrpSpPr/>
          <p:nvPr/>
        </p:nvGrpSpPr>
        <p:grpSpPr>
          <a:xfrm>
            <a:off x="8206925" y="3300787"/>
            <a:ext cx="2413739" cy="646331"/>
            <a:chOff x="7857328" y="2347970"/>
            <a:chExt cx="2413739" cy="646331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9EF2405-90A1-508C-0A39-E5DE8D692E34}"/>
                </a:ext>
              </a:extLst>
            </p:cNvPr>
            <p:cNvSpPr/>
            <p:nvPr/>
          </p:nvSpPr>
          <p:spPr>
            <a:xfrm>
              <a:off x="7857328" y="2482599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E8E9A8-34E3-7C57-57D5-87410538D5F0}"/>
                </a:ext>
              </a:extLst>
            </p:cNvPr>
            <p:cNvSpPr txBox="1"/>
            <p:nvPr/>
          </p:nvSpPr>
          <p:spPr>
            <a:xfrm>
              <a:off x="8913130" y="2347970"/>
              <a:ext cx="1357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전달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945EB6-B23C-4CA4-9959-8DFC15D1BE2A}"/>
              </a:ext>
            </a:extLst>
          </p:cNvPr>
          <p:cNvGrpSpPr/>
          <p:nvPr/>
        </p:nvGrpSpPr>
        <p:grpSpPr>
          <a:xfrm>
            <a:off x="4756311" y="2274036"/>
            <a:ext cx="2908720" cy="2733401"/>
            <a:chOff x="4370408" y="2242089"/>
            <a:chExt cx="2908720" cy="27334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AA63A7-AF71-16BD-611B-57CD5DD7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408" y="2765309"/>
              <a:ext cx="2731839" cy="22101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0DC1F-E804-B2DE-CD45-BD10371FB6AE}"/>
                </a:ext>
              </a:extLst>
            </p:cNvPr>
            <p:cNvSpPr txBox="1"/>
            <p:nvPr/>
          </p:nvSpPr>
          <p:spPr>
            <a:xfrm>
              <a:off x="4770479" y="2242089"/>
              <a:ext cx="2508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활성화함수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2A88AF-688F-4AC8-2B34-FF121D36FEA7}"/>
              </a:ext>
            </a:extLst>
          </p:cNvPr>
          <p:cNvGrpSpPr/>
          <p:nvPr/>
        </p:nvGrpSpPr>
        <p:grpSpPr>
          <a:xfrm>
            <a:off x="2446595" y="2233651"/>
            <a:ext cx="2556430" cy="3298036"/>
            <a:chOff x="2446595" y="2233651"/>
            <a:chExt cx="2556430" cy="32980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887F3B-D477-5F97-736C-0479DAC29457}"/>
                </a:ext>
              </a:extLst>
            </p:cNvPr>
            <p:cNvGrpSpPr/>
            <p:nvPr/>
          </p:nvGrpSpPr>
          <p:grpSpPr>
            <a:xfrm>
              <a:off x="2446595" y="2233651"/>
              <a:ext cx="1449222" cy="3298036"/>
              <a:chOff x="2446595" y="2233651"/>
              <a:chExt cx="1449222" cy="32980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99674F-ED46-165B-7A9E-2D7C6FF10D94}"/>
                  </a:ext>
                </a:extLst>
              </p:cNvPr>
              <p:cNvSpPr txBox="1"/>
              <p:nvPr/>
            </p:nvSpPr>
            <p:spPr>
              <a:xfrm>
                <a:off x="2446595" y="355854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D53E5E-DA56-7BC9-4ADA-32457BE2CE61}"/>
                  </a:ext>
                </a:extLst>
              </p:cNvPr>
              <p:cNvSpPr txBox="1"/>
              <p:nvPr/>
            </p:nvSpPr>
            <p:spPr>
              <a:xfrm>
                <a:off x="2754982" y="223365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3F2AD1-2140-CE14-6097-0A3715505CA2}"/>
                  </a:ext>
                </a:extLst>
              </p:cNvPr>
              <p:cNvSpPr txBox="1"/>
              <p:nvPr/>
            </p:nvSpPr>
            <p:spPr>
              <a:xfrm>
                <a:off x="2716540" y="4235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CB48-BA82-7B96-C8BE-731F71006DC6}"/>
                  </a:ext>
                </a:extLst>
              </p:cNvPr>
              <p:cNvSpPr txBox="1"/>
              <p:nvPr/>
            </p:nvSpPr>
            <p:spPr>
              <a:xfrm>
                <a:off x="2797439" y="516235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CE301-A70D-C0BE-BA53-8D3F5B8CF0A8}"/>
                </a:ext>
              </a:extLst>
            </p:cNvPr>
            <p:cNvSpPr txBox="1"/>
            <p:nvPr/>
          </p:nvSpPr>
          <p:spPr>
            <a:xfrm>
              <a:off x="3645088" y="3481597"/>
              <a:ext cx="1357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+bias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A42-16B2-4702-C344-EAF0AC02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6A3AB-AB5B-4483-F4B8-41112AEB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2134171"/>
            <a:ext cx="4329218" cy="3430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C55F9-43EC-22ED-DD16-0225C773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91" y="2001515"/>
            <a:ext cx="6318023" cy="369621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9D18DA1-C01C-FCDB-139B-52A6EEA0B1A4}"/>
              </a:ext>
            </a:extLst>
          </p:cNvPr>
          <p:cNvSpPr/>
          <p:nvPr/>
        </p:nvSpPr>
        <p:spPr>
          <a:xfrm>
            <a:off x="4659053" y="3572576"/>
            <a:ext cx="1055802" cy="377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8F28D-B8A4-CCF7-35FB-29D0A98B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9DD6D7-0CF6-C7D6-652B-50371E75E6D5}"/>
              </a:ext>
            </a:extLst>
          </p:cNvPr>
          <p:cNvSpPr/>
          <p:nvPr/>
        </p:nvSpPr>
        <p:spPr>
          <a:xfrm>
            <a:off x="1687371" y="1794670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 파악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54E96C-5F2E-6EBE-E233-94868B7713E7}"/>
              </a:ext>
            </a:extLst>
          </p:cNvPr>
          <p:cNvSpPr/>
          <p:nvPr/>
        </p:nvSpPr>
        <p:spPr>
          <a:xfrm>
            <a:off x="4929144" y="1794670"/>
            <a:ext cx="2086057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45ECD8-02E4-4EE3-882B-D2F873411CD6}"/>
              </a:ext>
            </a:extLst>
          </p:cNvPr>
          <p:cNvSpPr/>
          <p:nvPr/>
        </p:nvSpPr>
        <p:spPr>
          <a:xfrm>
            <a:off x="8463135" y="1794670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전처리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233B30-1601-52B1-4B65-FC85776BEC20}"/>
              </a:ext>
            </a:extLst>
          </p:cNvPr>
          <p:cNvSpPr/>
          <p:nvPr/>
        </p:nvSpPr>
        <p:spPr>
          <a:xfrm>
            <a:off x="1687371" y="3383258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B5DEC-ECC6-5BD7-FBC6-E68E392C4102}"/>
              </a:ext>
            </a:extLst>
          </p:cNvPr>
          <p:cNvSpPr/>
          <p:nvPr/>
        </p:nvSpPr>
        <p:spPr>
          <a:xfrm>
            <a:off x="4934930" y="3405981"/>
            <a:ext cx="2080271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평가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C42AAE-37B0-107D-68A1-C79AA1F973C2}"/>
              </a:ext>
            </a:extLst>
          </p:cNvPr>
          <p:cNvSpPr/>
          <p:nvPr/>
        </p:nvSpPr>
        <p:spPr>
          <a:xfrm>
            <a:off x="3638705" y="2102940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2C95C40-D388-9BE4-6F66-79563F90D29F}"/>
              </a:ext>
            </a:extLst>
          </p:cNvPr>
          <p:cNvSpPr/>
          <p:nvPr/>
        </p:nvSpPr>
        <p:spPr>
          <a:xfrm>
            <a:off x="7172696" y="2102940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D97F0C-9179-C445-4365-1F52D1C044A2}"/>
              </a:ext>
            </a:extLst>
          </p:cNvPr>
          <p:cNvSpPr/>
          <p:nvPr/>
        </p:nvSpPr>
        <p:spPr>
          <a:xfrm>
            <a:off x="271728" y="3708695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84E39B-006F-6137-E834-E4AF0054C71D}"/>
              </a:ext>
            </a:extLst>
          </p:cNvPr>
          <p:cNvSpPr/>
          <p:nvPr/>
        </p:nvSpPr>
        <p:spPr>
          <a:xfrm>
            <a:off x="3638705" y="3708695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E88C1C7-D772-291E-220D-DBBEB5FBA972}"/>
              </a:ext>
            </a:extLst>
          </p:cNvPr>
          <p:cNvSpPr/>
          <p:nvPr/>
        </p:nvSpPr>
        <p:spPr>
          <a:xfrm>
            <a:off x="7172696" y="369152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0CE2DE3-CF88-1415-BE6F-8FD7FDA41277}"/>
              </a:ext>
            </a:extLst>
          </p:cNvPr>
          <p:cNvSpPr/>
          <p:nvPr/>
        </p:nvSpPr>
        <p:spPr>
          <a:xfrm>
            <a:off x="8463135" y="3429000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사용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20B1DDAD-8390-2A9C-FE83-7CE0219CC6E3}"/>
              </a:ext>
            </a:extLst>
          </p:cNvPr>
          <p:cNvSpPr/>
          <p:nvPr/>
        </p:nvSpPr>
        <p:spPr>
          <a:xfrm flipH="1">
            <a:off x="2381249" y="4821217"/>
            <a:ext cx="3784708" cy="986465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C7126-1315-4870-E804-516CAE0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5F2DF7-16A7-3BB0-21EB-7B0B521FCFFF}"/>
              </a:ext>
            </a:extLst>
          </p:cNvPr>
          <p:cNvSpPr txBox="1"/>
          <p:nvPr/>
        </p:nvSpPr>
        <p:spPr>
          <a:xfrm>
            <a:off x="838200" y="178308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카메라로 내 손을 읽어 가위 바위 보 구별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1BAFA8-6ED3-D909-FA14-3AAE08F9D1DF}"/>
              </a:ext>
            </a:extLst>
          </p:cNvPr>
          <p:cNvGrpSpPr/>
          <p:nvPr/>
        </p:nvGrpSpPr>
        <p:grpSpPr>
          <a:xfrm>
            <a:off x="923544" y="2337137"/>
            <a:ext cx="3352638" cy="461665"/>
            <a:chOff x="923544" y="2337137"/>
            <a:chExt cx="3352638" cy="461665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BE13ACE-BED2-B984-C070-DAEFE4D30529}"/>
                </a:ext>
              </a:extLst>
            </p:cNvPr>
            <p:cNvSpPr/>
            <p:nvPr/>
          </p:nvSpPr>
          <p:spPr>
            <a:xfrm>
              <a:off x="923544" y="2380518"/>
              <a:ext cx="795528" cy="3749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173C99-1385-8A98-2C49-6354F79E1FD8}"/>
                </a:ext>
              </a:extLst>
            </p:cNvPr>
            <p:cNvSpPr txBox="1"/>
            <p:nvPr/>
          </p:nvSpPr>
          <p:spPr>
            <a:xfrm>
              <a:off x="1719072" y="2337137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이미지 분류 문제</a:t>
              </a:r>
            </a:p>
          </p:txBody>
        </p: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9AE909EA-75F2-76D9-D7EB-20F2F4A2B5F5}"/>
              </a:ext>
            </a:extLst>
          </p:cNvPr>
          <p:cNvSpPr txBox="1">
            <a:spLocks/>
          </p:cNvSpPr>
          <p:nvPr/>
        </p:nvSpPr>
        <p:spPr>
          <a:xfrm>
            <a:off x="838200" y="36034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데이터 수집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111E588-EF62-04C7-3E14-EB0348249E9C}"/>
              </a:ext>
            </a:extLst>
          </p:cNvPr>
          <p:cNvGrpSpPr/>
          <p:nvPr/>
        </p:nvGrpSpPr>
        <p:grpSpPr>
          <a:xfrm>
            <a:off x="923544" y="4972203"/>
            <a:ext cx="3660415" cy="461665"/>
            <a:chOff x="923544" y="2337137"/>
            <a:chExt cx="3660415" cy="461665"/>
          </a:xfrm>
        </p:grpSpPr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76803B48-784A-8846-27A4-20E202D4280C}"/>
                </a:ext>
              </a:extLst>
            </p:cNvPr>
            <p:cNvSpPr/>
            <p:nvPr/>
          </p:nvSpPr>
          <p:spPr>
            <a:xfrm>
              <a:off x="923544" y="2380518"/>
              <a:ext cx="795528" cy="3749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407937-111E-A0DD-944D-BB3789CD9FAA}"/>
                </a:ext>
              </a:extLst>
            </p:cNvPr>
            <p:cNvSpPr txBox="1"/>
            <p:nvPr/>
          </p:nvSpPr>
          <p:spPr>
            <a:xfrm>
              <a:off x="1719072" y="2337137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/>
                <a:t>웹캠으로</a:t>
              </a:r>
              <a:r>
                <a:rPr lang="ko-KR" altLang="en-US" sz="2400" dirty="0"/>
                <a:t> 사진 찍기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7068311" y="2283714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298448" y="2418809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192890" y="2418809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612032" y="2249424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703320" y="3210199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780294" y="3210199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784695" y="1190372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9FB34-A32E-660C-A8D7-82CBF7E3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8A5FF-3CA1-A8A4-6DDA-3F569D29D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33520" r="18267" b="33680"/>
          <a:stretch/>
        </p:blipFill>
        <p:spPr>
          <a:xfrm>
            <a:off x="799208" y="2193193"/>
            <a:ext cx="4774432" cy="24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EBBC-A34D-371F-DF44-8CC06790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A0A05E-9DEB-3902-A3C7-3F727B9726E4}"/>
              </a:ext>
            </a:extLst>
          </p:cNvPr>
          <p:cNvGrpSpPr/>
          <p:nvPr/>
        </p:nvGrpSpPr>
        <p:grpSpPr>
          <a:xfrm>
            <a:off x="214608" y="2224358"/>
            <a:ext cx="1444562" cy="2614484"/>
            <a:chOff x="187176" y="2049922"/>
            <a:chExt cx="1444562" cy="26144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CF4EAC-B61A-6CA6-C4EA-18C90B1D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176" y="2049922"/>
              <a:ext cx="1444562" cy="1779748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6DAE53E-812B-5F88-5262-FA8EA3373952}"/>
                </a:ext>
              </a:extLst>
            </p:cNvPr>
            <p:cNvSpPr/>
            <p:nvPr/>
          </p:nvSpPr>
          <p:spPr>
            <a:xfrm>
              <a:off x="401965" y="3987750"/>
              <a:ext cx="1014984" cy="6766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웹캠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67BBBE-BDA9-1CBB-0A92-4884FD71CD53}"/>
              </a:ext>
            </a:extLst>
          </p:cNvPr>
          <p:cNvGrpSpPr/>
          <p:nvPr/>
        </p:nvGrpSpPr>
        <p:grpSpPr>
          <a:xfrm>
            <a:off x="1994561" y="1690688"/>
            <a:ext cx="2531743" cy="3757484"/>
            <a:chOff x="1994561" y="1690688"/>
            <a:chExt cx="2531743" cy="37574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2B8392-0C53-E3FF-BB70-3D0C0F1221BD}"/>
                </a:ext>
              </a:extLst>
            </p:cNvPr>
            <p:cNvGrpSpPr/>
            <p:nvPr/>
          </p:nvGrpSpPr>
          <p:grpSpPr>
            <a:xfrm>
              <a:off x="2649468" y="1690688"/>
              <a:ext cx="1876836" cy="3757484"/>
              <a:chOff x="3481572" y="1419686"/>
              <a:chExt cx="1876836" cy="37574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EA5B4A-261B-A656-1F9B-14BE7AF18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572" y="1419686"/>
                <a:ext cx="1876836" cy="2906392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134232E-FCE7-BC62-CF2C-61BC52B8BB8B}"/>
                  </a:ext>
                </a:extLst>
              </p:cNvPr>
              <p:cNvSpPr/>
              <p:nvPr/>
            </p:nvSpPr>
            <p:spPr>
              <a:xfrm>
                <a:off x="3912498" y="450051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전처리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7CD69E-0980-9D4F-E0F0-7AEB37A954E8}"/>
                </a:ext>
              </a:extLst>
            </p:cNvPr>
            <p:cNvSpPr/>
            <p:nvPr/>
          </p:nvSpPr>
          <p:spPr>
            <a:xfrm>
              <a:off x="1994561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59AC61-D79D-7256-42FE-EE1F5B5A333E}"/>
              </a:ext>
            </a:extLst>
          </p:cNvPr>
          <p:cNvGrpSpPr/>
          <p:nvPr/>
        </p:nvGrpSpPr>
        <p:grpSpPr>
          <a:xfrm>
            <a:off x="4787726" y="2094299"/>
            <a:ext cx="5010460" cy="2669401"/>
            <a:chOff x="4787726" y="2094299"/>
            <a:chExt cx="5010460" cy="26694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F815D6-C616-B329-A316-F0050369F8D7}"/>
                </a:ext>
              </a:extLst>
            </p:cNvPr>
            <p:cNvGrpSpPr/>
            <p:nvPr/>
          </p:nvGrpSpPr>
          <p:grpSpPr>
            <a:xfrm>
              <a:off x="5068802" y="2094299"/>
              <a:ext cx="4729384" cy="2669401"/>
              <a:chOff x="5580866" y="2102115"/>
              <a:chExt cx="4729384" cy="266940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D277A78-AF99-9810-C6C5-49A064249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866" y="2102115"/>
                <a:ext cx="4562866" cy="2669401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8F9A879-C9C9-F1C8-582A-493B6574A15A}"/>
                  </a:ext>
                </a:extLst>
              </p:cNvPr>
              <p:cNvSpPr/>
              <p:nvPr/>
            </p:nvSpPr>
            <p:spPr>
              <a:xfrm>
                <a:off x="9295266" y="314388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결과</a:t>
                </a:r>
              </a:p>
            </p:txBody>
          </p:sp>
        </p:grp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B3D2439F-DC9D-7435-7A9A-1BE8060B28BC}"/>
                </a:ext>
              </a:extLst>
            </p:cNvPr>
            <p:cNvSpPr/>
            <p:nvPr/>
          </p:nvSpPr>
          <p:spPr>
            <a:xfrm>
              <a:off x="4787726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FD7B3D-820A-1829-CAE3-D84A14E0BC83}"/>
              </a:ext>
            </a:extLst>
          </p:cNvPr>
          <p:cNvGrpSpPr/>
          <p:nvPr/>
        </p:nvGrpSpPr>
        <p:grpSpPr>
          <a:xfrm>
            <a:off x="9861413" y="3419856"/>
            <a:ext cx="1962150" cy="2881515"/>
            <a:chOff x="9861413" y="3419856"/>
            <a:chExt cx="1962150" cy="28815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8C5AA99-F3F7-4EF2-82B7-B6D436E5EF83}"/>
                </a:ext>
              </a:extLst>
            </p:cNvPr>
            <p:cNvGrpSpPr/>
            <p:nvPr/>
          </p:nvGrpSpPr>
          <p:grpSpPr>
            <a:xfrm>
              <a:off x="9861413" y="4608557"/>
              <a:ext cx="1962150" cy="1692814"/>
              <a:chOff x="10098405" y="1978374"/>
              <a:chExt cx="1962150" cy="169281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27E753F-6D5B-F6C5-64A5-0A0C0EFE484C}"/>
                  </a:ext>
                </a:extLst>
              </p:cNvPr>
              <p:cNvSpPr/>
              <p:nvPr/>
            </p:nvSpPr>
            <p:spPr>
              <a:xfrm>
                <a:off x="10466064" y="2994532"/>
                <a:ext cx="1226832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아두이노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BD5D61E-8EE9-2396-5072-BB257CA53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8405" y="1978374"/>
                <a:ext cx="1962150" cy="1066800"/>
              </a:xfrm>
              <a:prstGeom prst="rect">
                <a:avLst/>
              </a:prstGeom>
            </p:spPr>
          </p:pic>
        </p:grpSp>
        <p:sp>
          <p:nvSpPr>
            <p:cNvPr id="25" name="화살표: 굽음 24">
              <a:extLst>
                <a:ext uri="{FF2B5EF4-FFF2-40B4-BE49-F238E27FC236}">
                  <a16:creationId xmlns:a16="http://schemas.microsoft.com/office/drawing/2014/main" id="{9DF73467-A90D-8F42-1DFD-967098ABCFAA}"/>
                </a:ext>
              </a:extLst>
            </p:cNvPr>
            <p:cNvSpPr/>
            <p:nvPr/>
          </p:nvSpPr>
          <p:spPr>
            <a:xfrm rot="5400000">
              <a:off x="10003536" y="3511295"/>
              <a:ext cx="1014984" cy="832105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17B80-0847-DACD-1782-26A124C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도출 과정 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2AFC99-576A-EAF1-AE9E-36C816AB44D5}"/>
              </a:ext>
            </a:extLst>
          </p:cNvPr>
          <p:cNvSpPr/>
          <p:nvPr/>
        </p:nvSpPr>
        <p:spPr>
          <a:xfrm>
            <a:off x="2953512" y="1828800"/>
            <a:ext cx="1115568" cy="11155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x0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1F6ED8-A2B7-6B35-7614-066D5181CB41}"/>
              </a:ext>
            </a:extLst>
          </p:cNvPr>
          <p:cNvSpPr/>
          <p:nvPr/>
        </p:nvSpPr>
        <p:spPr>
          <a:xfrm>
            <a:off x="2953512" y="3567112"/>
            <a:ext cx="1115568" cy="11155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x1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7DE4DAC-2756-0E4F-6F01-1855DFE7E53C}"/>
              </a:ext>
            </a:extLst>
          </p:cNvPr>
          <p:cNvSpPr/>
          <p:nvPr/>
        </p:nvSpPr>
        <p:spPr>
          <a:xfrm>
            <a:off x="5401056" y="713232"/>
            <a:ext cx="1115568" cy="11155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z0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81E305C-3463-CBA0-5EF7-BD6C8C8486D7}"/>
              </a:ext>
            </a:extLst>
          </p:cNvPr>
          <p:cNvSpPr/>
          <p:nvPr/>
        </p:nvSpPr>
        <p:spPr>
          <a:xfrm>
            <a:off x="5401056" y="2575560"/>
            <a:ext cx="1115568" cy="11155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z1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02EB10D-7543-5060-72DD-AA81EA334024}"/>
              </a:ext>
            </a:extLst>
          </p:cNvPr>
          <p:cNvSpPr/>
          <p:nvPr/>
        </p:nvSpPr>
        <p:spPr>
          <a:xfrm>
            <a:off x="5401056" y="4617720"/>
            <a:ext cx="1115568" cy="11155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z2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F9205C7-8A53-A5D3-F164-A20ED9CC76CE}"/>
              </a:ext>
            </a:extLst>
          </p:cNvPr>
          <p:cNvSpPr/>
          <p:nvPr/>
        </p:nvSpPr>
        <p:spPr>
          <a:xfrm>
            <a:off x="7848600" y="2575560"/>
            <a:ext cx="1115568" cy="11155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y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4B628-AE62-D41F-99BF-7F02450FA83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4069080" y="1271016"/>
            <a:ext cx="1331976" cy="1115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C1E81E-D511-28CE-72E5-5EB7EB0F5A5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069080" y="1271016"/>
            <a:ext cx="1331976" cy="2853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03AFBB-9192-9E10-7954-9E4F5031B48B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069080" y="2386584"/>
            <a:ext cx="1331976" cy="746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314D24-13BE-B709-7677-CA44B3FF9EE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4069080" y="2386584"/>
            <a:ext cx="1331976" cy="2788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BED1980-B3B8-2D22-78AA-02431889407A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4069080" y="3133344"/>
            <a:ext cx="1331976" cy="991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F070970-6BF7-2C8A-3518-E3F4F956BAE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4069080" y="4124896"/>
            <a:ext cx="1331976" cy="10506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461BEDA-A5B9-B2A4-C096-6280D582926D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6516624" y="1271016"/>
            <a:ext cx="1331976" cy="1862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F20A28E-C0AD-7B8A-1350-C8A2A5C15CE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516624" y="3128772"/>
            <a:ext cx="1331976" cy="45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DD6EBA-5201-ACA8-DE8A-7B5B7122A87D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6516624" y="3133344"/>
            <a:ext cx="1331976" cy="2042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456014E-21CD-4CC4-BCE4-6B7A154F66EB}"/>
              </a:ext>
            </a:extLst>
          </p:cNvPr>
          <p:cNvSpPr txBox="1"/>
          <p:nvPr/>
        </p:nvSpPr>
        <p:spPr>
          <a:xfrm>
            <a:off x="3458796" y="5871400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다음과 같은 모델에 대해 생각</a:t>
            </a:r>
          </a:p>
        </p:txBody>
      </p:sp>
    </p:spTree>
    <p:extLst>
      <p:ext uri="{BB962C8B-B14F-4D97-AF65-F5344CB8AC3E}">
        <p14:creationId xmlns:p14="http://schemas.microsoft.com/office/powerpoint/2010/main" val="13844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17B80-0847-DACD-1782-26A124C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순전파</a:t>
            </a:r>
            <a:r>
              <a:rPr lang="ko-KR" altLang="en-US" dirty="0"/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A67EEE-8697-0894-E9FE-ED2E9762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1402206"/>
            <a:ext cx="11283696" cy="45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73107-0E54-5513-CCCD-840A025F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13BF38-0754-C813-D968-E009B440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8" y="1690688"/>
            <a:ext cx="5104340" cy="30070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FC111E-114D-98F9-DB99-656D52AC0D53}"/>
              </a:ext>
            </a:extLst>
          </p:cNvPr>
          <p:cNvGrpSpPr/>
          <p:nvPr/>
        </p:nvGrpSpPr>
        <p:grpSpPr>
          <a:xfrm>
            <a:off x="377089" y="4635091"/>
            <a:ext cx="6800260" cy="1447528"/>
            <a:chOff x="490165" y="4888300"/>
            <a:chExt cx="5954486" cy="1020623"/>
          </a:xfrm>
        </p:grpSpPr>
        <p:sp>
          <p:nvSpPr>
            <p:cNvPr id="11" name="화살표: 위쪽 10">
              <a:extLst>
                <a:ext uri="{FF2B5EF4-FFF2-40B4-BE49-F238E27FC236}">
                  <a16:creationId xmlns:a16="http://schemas.microsoft.com/office/drawing/2014/main" id="{52E3E065-4241-AE06-13C9-39CC8D3C52A7}"/>
                </a:ext>
              </a:extLst>
            </p:cNvPr>
            <p:cNvSpPr/>
            <p:nvPr/>
          </p:nvSpPr>
          <p:spPr>
            <a:xfrm>
              <a:off x="2295144" y="4888300"/>
              <a:ext cx="429768" cy="623555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79406-5497-EBAE-5758-0D61B3E1112A}"/>
                </a:ext>
              </a:extLst>
            </p:cNvPr>
            <p:cNvSpPr txBox="1"/>
            <p:nvPr/>
          </p:nvSpPr>
          <p:spPr>
            <a:xfrm>
              <a:off x="490165" y="5583412"/>
              <a:ext cx="5954486" cy="325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학습 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원하는 결과에 맞게 가중치와 </a:t>
              </a:r>
              <a:r>
                <a:rPr lang="en-US" altLang="ko-KR" sz="2400" dirty="0"/>
                <a:t>bias</a:t>
              </a:r>
              <a:r>
                <a:rPr lang="ko-KR" altLang="en-US" sz="2400" dirty="0"/>
                <a:t>를 조정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F85B49-8AB5-C6AE-91F5-9A5D5CC118B8}"/>
              </a:ext>
            </a:extLst>
          </p:cNvPr>
          <p:cNvGrpSpPr/>
          <p:nvPr/>
        </p:nvGrpSpPr>
        <p:grpSpPr>
          <a:xfrm>
            <a:off x="5998515" y="2845468"/>
            <a:ext cx="4932445" cy="2594707"/>
            <a:chOff x="1187551" y="5847871"/>
            <a:chExt cx="4318982" cy="1829476"/>
          </a:xfrm>
        </p:grpSpPr>
        <p:sp>
          <p:nvSpPr>
            <p:cNvPr id="21" name="화살표: 위쪽 20">
              <a:extLst>
                <a:ext uri="{FF2B5EF4-FFF2-40B4-BE49-F238E27FC236}">
                  <a16:creationId xmlns:a16="http://schemas.microsoft.com/office/drawing/2014/main" id="{3496FBD9-8796-5431-851B-2F809ACA52E3}"/>
                </a:ext>
              </a:extLst>
            </p:cNvPr>
            <p:cNvSpPr/>
            <p:nvPr/>
          </p:nvSpPr>
          <p:spPr>
            <a:xfrm rot="1245473">
              <a:off x="1187551" y="6186313"/>
              <a:ext cx="429768" cy="1491034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BF8FBF-324A-68CA-F13A-BF8DD80E2A6A}"/>
                </a:ext>
              </a:extLst>
            </p:cNvPr>
            <p:cNvSpPr txBox="1"/>
            <p:nvPr/>
          </p:nvSpPr>
          <p:spPr>
            <a:xfrm>
              <a:off x="1285529" y="5847871"/>
              <a:ext cx="4221004" cy="325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인공신경망은 학습을 스스로 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62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3F6E5-3777-0C27-BE62-9EB5CDD5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F5D24E-6CF4-4557-A598-A9707F5D2713}"/>
              </a:ext>
            </a:extLst>
          </p:cNvPr>
          <p:cNvGrpSpPr/>
          <p:nvPr/>
        </p:nvGrpSpPr>
        <p:grpSpPr>
          <a:xfrm>
            <a:off x="566928" y="3243308"/>
            <a:ext cx="4656173" cy="461665"/>
            <a:chOff x="566928" y="2308967"/>
            <a:chExt cx="4656173" cy="461665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56B09A3B-493F-1E63-11A5-F4B460D6BD03}"/>
                </a:ext>
              </a:extLst>
            </p:cNvPr>
            <p:cNvSpPr/>
            <p:nvPr/>
          </p:nvSpPr>
          <p:spPr>
            <a:xfrm>
              <a:off x="566928" y="2377440"/>
              <a:ext cx="758952" cy="3931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B779E5-CC68-78C9-1BB8-2AC746BBC95B}"/>
                </a:ext>
              </a:extLst>
            </p:cNvPr>
            <p:cNvSpPr txBox="1"/>
            <p:nvPr/>
          </p:nvSpPr>
          <p:spPr>
            <a:xfrm>
              <a:off x="1325880" y="2308967"/>
              <a:ext cx="3897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정답과 최대한 비슷한 결과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C50A90-DAF9-5BD7-EFC5-E6C6323ED7DC}"/>
              </a:ext>
            </a:extLst>
          </p:cNvPr>
          <p:cNvGrpSpPr/>
          <p:nvPr/>
        </p:nvGrpSpPr>
        <p:grpSpPr>
          <a:xfrm>
            <a:off x="566928" y="3871683"/>
            <a:ext cx="4348396" cy="461665"/>
            <a:chOff x="566928" y="2308967"/>
            <a:chExt cx="4348396" cy="461665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57D02D1D-6D36-ADB8-B327-9E7406E01F1D}"/>
                </a:ext>
              </a:extLst>
            </p:cNvPr>
            <p:cNvSpPr/>
            <p:nvPr/>
          </p:nvSpPr>
          <p:spPr>
            <a:xfrm>
              <a:off x="566928" y="2377440"/>
              <a:ext cx="758952" cy="3931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0D749-FC8A-9FFB-7AFF-D13FC2B70022}"/>
                </a:ext>
              </a:extLst>
            </p:cNvPr>
            <p:cNvSpPr txBox="1"/>
            <p:nvPr/>
          </p:nvSpPr>
          <p:spPr>
            <a:xfrm>
              <a:off x="1325880" y="2308967"/>
              <a:ext cx="3589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정답과 오차가 적은 결과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AE12D3-D897-2640-CB5E-AD9731B4EFEC}"/>
              </a:ext>
            </a:extLst>
          </p:cNvPr>
          <p:cNvGrpSpPr/>
          <p:nvPr/>
        </p:nvGrpSpPr>
        <p:grpSpPr>
          <a:xfrm>
            <a:off x="2604435" y="706387"/>
            <a:ext cx="7559212" cy="461665"/>
            <a:chOff x="566928" y="2308967"/>
            <a:chExt cx="7559212" cy="461665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D3FC977C-5A48-0ABE-D71E-9C170601158B}"/>
                </a:ext>
              </a:extLst>
            </p:cNvPr>
            <p:cNvSpPr/>
            <p:nvPr/>
          </p:nvSpPr>
          <p:spPr>
            <a:xfrm>
              <a:off x="566928" y="2377440"/>
              <a:ext cx="758952" cy="3931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7BDF17-6570-4C95-9EF9-822E9E784A1A}"/>
                </a:ext>
              </a:extLst>
            </p:cNvPr>
            <p:cNvSpPr txBox="1"/>
            <p:nvPr/>
          </p:nvSpPr>
          <p:spPr>
            <a:xfrm>
              <a:off x="1325880" y="2308967"/>
              <a:ext cx="6800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학습 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원하는 결과에 맞게 가중치와 </a:t>
              </a:r>
              <a:r>
                <a:rPr lang="en-US" altLang="ko-KR" sz="2400" dirty="0"/>
                <a:t>bias</a:t>
              </a:r>
              <a:r>
                <a:rPr lang="ko-KR" altLang="en-US" sz="2400" dirty="0"/>
                <a:t>를 조정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C86CDD-8D2A-E3B1-C92E-1D4D08050290}"/>
              </a:ext>
            </a:extLst>
          </p:cNvPr>
          <p:cNvGrpSpPr/>
          <p:nvPr/>
        </p:nvGrpSpPr>
        <p:grpSpPr>
          <a:xfrm>
            <a:off x="1325880" y="1708274"/>
            <a:ext cx="3970990" cy="1395756"/>
            <a:chOff x="1325880" y="1708274"/>
            <a:chExt cx="3970990" cy="13957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14E412-2455-1B95-A9A3-822CE56289E8}"/>
                </a:ext>
              </a:extLst>
            </p:cNvPr>
            <p:cNvSpPr txBox="1"/>
            <p:nvPr/>
          </p:nvSpPr>
          <p:spPr>
            <a:xfrm>
              <a:off x="1325880" y="2642365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내가 원하는 결과</a:t>
              </a: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424A3B2-B35D-B65C-ACB5-AC6E7D292654}"/>
                </a:ext>
              </a:extLst>
            </p:cNvPr>
            <p:cNvSpPr/>
            <p:nvPr/>
          </p:nvSpPr>
          <p:spPr>
            <a:xfrm rot="9015452">
              <a:off x="2696182" y="1708274"/>
              <a:ext cx="2600688" cy="3931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561D8A9-EE59-460A-6ECD-646B0D569A66}"/>
              </a:ext>
            </a:extLst>
          </p:cNvPr>
          <p:cNvGrpSpPr/>
          <p:nvPr/>
        </p:nvGrpSpPr>
        <p:grpSpPr>
          <a:xfrm>
            <a:off x="7488264" y="1200641"/>
            <a:ext cx="3589444" cy="1796787"/>
            <a:chOff x="7488264" y="1200641"/>
            <a:chExt cx="3589444" cy="179678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38EE8A4-0401-25BA-8DDD-49024FE9FC3D}"/>
                </a:ext>
              </a:extLst>
            </p:cNvPr>
            <p:cNvSpPr/>
            <p:nvPr/>
          </p:nvSpPr>
          <p:spPr>
            <a:xfrm rot="6040849">
              <a:off x="8732305" y="1615188"/>
              <a:ext cx="1302531" cy="4734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0663FE-0E98-EB5E-CF7C-176F7EE84A99}"/>
                </a:ext>
              </a:extLst>
            </p:cNvPr>
            <p:cNvSpPr txBox="1"/>
            <p:nvPr/>
          </p:nvSpPr>
          <p:spPr>
            <a:xfrm>
              <a:off x="7488264" y="2535763"/>
              <a:ext cx="3589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정답과 오차가 적게 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1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65565-AA2B-E330-6447-B6B2039D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CE423-FDA8-CF64-F531-137EA70558AB}"/>
              </a:ext>
            </a:extLst>
          </p:cNvPr>
          <p:cNvSpPr txBox="1"/>
          <p:nvPr/>
        </p:nvSpPr>
        <p:spPr>
          <a:xfrm>
            <a:off x="838200" y="1690688"/>
            <a:ext cx="555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오차를 가중치와 </a:t>
            </a:r>
            <a:r>
              <a:rPr lang="en-US" altLang="ko-KR" dirty="0"/>
              <a:t>bias</a:t>
            </a:r>
            <a:r>
              <a:rPr lang="ko-KR" altLang="en-US" dirty="0"/>
              <a:t>에 대한 함수로 표현할 수 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5AC958-68C6-DA9A-4644-B64DBB0F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91770"/>
            <a:ext cx="7539515" cy="34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07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28555-C8DE-8DB1-A132-8F910E94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2DB11-E3FE-15B1-997E-BD4549BA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55" y="221971"/>
            <a:ext cx="7706009" cy="6636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E012B-7FF2-C91F-CBAD-106092FFC7A7}"/>
              </a:ext>
            </a:extLst>
          </p:cNvPr>
          <p:cNvSpPr txBox="1"/>
          <p:nvPr/>
        </p:nvSpPr>
        <p:spPr>
          <a:xfrm>
            <a:off x="978408" y="19733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미분</a:t>
            </a:r>
            <a:endParaRPr lang="en-US" altLang="ko-KR" sz="2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4C1945-1B2D-C47B-9344-B0B3F87AB63F}"/>
              </a:ext>
            </a:extLst>
          </p:cNvPr>
          <p:cNvGrpSpPr/>
          <p:nvPr/>
        </p:nvGrpSpPr>
        <p:grpSpPr>
          <a:xfrm>
            <a:off x="283464" y="2571476"/>
            <a:ext cx="1956828" cy="523220"/>
            <a:chOff x="292608" y="2905780"/>
            <a:chExt cx="1956828" cy="523220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65E055CB-9E39-CE00-0DAC-73B2560172CB}"/>
                </a:ext>
              </a:extLst>
            </p:cNvPr>
            <p:cNvSpPr/>
            <p:nvPr/>
          </p:nvSpPr>
          <p:spPr>
            <a:xfrm>
              <a:off x="292608" y="2944368"/>
              <a:ext cx="694944" cy="48463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D8563-505E-D268-EC7A-135094566D02}"/>
                </a:ext>
              </a:extLst>
            </p:cNvPr>
            <p:cNvSpPr txBox="1"/>
            <p:nvPr/>
          </p:nvSpPr>
          <p:spPr>
            <a:xfrm>
              <a:off x="987552" y="290578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변화량</a:t>
              </a:r>
              <a:endParaRPr lang="en-US" altLang="ko-KR" sz="28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E35A86-D3E3-0995-2503-065765C6DBF9}"/>
              </a:ext>
            </a:extLst>
          </p:cNvPr>
          <p:cNvGrpSpPr/>
          <p:nvPr/>
        </p:nvGrpSpPr>
        <p:grpSpPr>
          <a:xfrm>
            <a:off x="289560" y="3190654"/>
            <a:ext cx="3160684" cy="523220"/>
            <a:chOff x="292608" y="2905780"/>
            <a:chExt cx="3160684" cy="523220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C87C0227-1542-15F6-EAE2-7F891F6AA397}"/>
                </a:ext>
              </a:extLst>
            </p:cNvPr>
            <p:cNvSpPr/>
            <p:nvPr/>
          </p:nvSpPr>
          <p:spPr>
            <a:xfrm>
              <a:off x="292608" y="2944368"/>
              <a:ext cx="694944" cy="48463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0B018-2F0B-5BE4-A2E6-4639B597B5B3}"/>
                </a:ext>
              </a:extLst>
            </p:cNvPr>
            <p:cNvSpPr txBox="1"/>
            <p:nvPr/>
          </p:nvSpPr>
          <p:spPr>
            <a:xfrm>
              <a:off x="987552" y="290578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증가하는 방향</a:t>
              </a:r>
              <a:endParaRPr lang="en-US" altLang="ko-KR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E6C7AC-B9C5-A2F2-021D-F4C4DD6B6FE1}"/>
              </a:ext>
            </a:extLst>
          </p:cNvPr>
          <p:cNvGrpSpPr/>
          <p:nvPr/>
        </p:nvGrpSpPr>
        <p:grpSpPr>
          <a:xfrm>
            <a:off x="310021" y="3863600"/>
            <a:ext cx="4742847" cy="954107"/>
            <a:chOff x="292608" y="2905780"/>
            <a:chExt cx="4742847" cy="954107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C173EEE-247D-3502-E031-B1950C4971D5}"/>
                </a:ext>
              </a:extLst>
            </p:cNvPr>
            <p:cNvSpPr/>
            <p:nvPr/>
          </p:nvSpPr>
          <p:spPr>
            <a:xfrm>
              <a:off x="292608" y="2944368"/>
              <a:ext cx="694944" cy="48463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1F133C-B2B2-85A2-E303-CA078F008E21}"/>
                </a:ext>
              </a:extLst>
            </p:cNvPr>
            <p:cNvSpPr txBox="1"/>
            <p:nvPr/>
          </p:nvSpPr>
          <p:spPr>
            <a:xfrm>
              <a:off x="987552" y="2905780"/>
              <a:ext cx="40479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반대방향</a:t>
              </a:r>
              <a:endParaRPr lang="en-US" altLang="ko-KR" sz="2800" dirty="0"/>
            </a:p>
            <a:p>
              <a:r>
                <a:rPr lang="en-US" altLang="ko-KR" sz="2800" dirty="0"/>
                <a:t>= </a:t>
              </a:r>
              <a:r>
                <a:rPr lang="ko-KR" altLang="en-US" sz="2800" dirty="0"/>
                <a:t>가중치를 조정할 방향</a:t>
              </a:r>
              <a:endParaRPr lang="en-US" altLang="ko-KR" sz="2800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80B93B9-A09B-8E86-5C60-04BA4D86640D}"/>
              </a:ext>
            </a:extLst>
          </p:cNvPr>
          <p:cNvSpPr/>
          <p:nvPr/>
        </p:nvSpPr>
        <p:spPr>
          <a:xfrm rot="18479735">
            <a:off x="8924543" y="2134186"/>
            <a:ext cx="1819656" cy="30145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C4C2A53-988E-641F-ED2A-1EFC7FA67B6C}"/>
              </a:ext>
            </a:extLst>
          </p:cNvPr>
          <p:cNvSpPr/>
          <p:nvPr/>
        </p:nvSpPr>
        <p:spPr>
          <a:xfrm rot="7739014">
            <a:off x="7812159" y="3612579"/>
            <a:ext cx="1819656" cy="30145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86EA44-CCB6-574C-DEFA-CA51452113DE}"/>
              </a:ext>
            </a:extLst>
          </p:cNvPr>
          <p:cNvSpPr/>
          <p:nvPr/>
        </p:nvSpPr>
        <p:spPr>
          <a:xfrm rot="10800000">
            <a:off x="8110727" y="5319457"/>
            <a:ext cx="1165285" cy="30145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3B5E97-B9DC-36F4-8B46-1BBF93CAD69D}"/>
              </a:ext>
            </a:extLst>
          </p:cNvPr>
          <p:cNvGrpSpPr/>
          <p:nvPr/>
        </p:nvGrpSpPr>
        <p:grpSpPr>
          <a:xfrm>
            <a:off x="93823" y="5725579"/>
            <a:ext cx="8156437" cy="870812"/>
            <a:chOff x="93823" y="5725579"/>
            <a:chExt cx="8156437" cy="870812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5FCDA2CD-767E-9D8B-ED1C-618478302B87}"/>
                </a:ext>
              </a:extLst>
            </p:cNvPr>
            <p:cNvSpPr/>
            <p:nvPr/>
          </p:nvSpPr>
          <p:spPr>
            <a:xfrm rot="19254344">
              <a:off x="6842084" y="5725579"/>
              <a:ext cx="1408176" cy="3383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4C93BA-804B-A4EE-AD50-8BCAF02CDF97}"/>
                </a:ext>
              </a:extLst>
            </p:cNvPr>
            <p:cNvSpPr txBox="1"/>
            <p:nvPr/>
          </p:nvSpPr>
          <p:spPr>
            <a:xfrm>
              <a:off x="93823" y="6073171"/>
              <a:ext cx="6918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FF0000"/>
                  </a:solidFill>
                </a:rPr>
                <a:t>새 가중치 </a:t>
              </a:r>
              <a:r>
                <a:rPr lang="en-US" altLang="ko-KR" sz="2800" dirty="0">
                  <a:solidFill>
                    <a:srgbClr val="FF0000"/>
                  </a:solidFill>
                </a:rPr>
                <a:t>= </a:t>
              </a:r>
              <a:r>
                <a:rPr lang="ko-KR" altLang="en-US" sz="2800" dirty="0">
                  <a:solidFill>
                    <a:srgbClr val="FF0000"/>
                  </a:solidFill>
                </a:rPr>
                <a:t>원래 가중치 </a:t>
              </a:r>
              <a:r>
                <a:rPr lang="en-US" altLang="ko-KR" sz="2800" dirty="0">
                  <a:solidFill>
                    <a:srgbClr val="FF0000"/>
                  </a:solidFill>
                </a:rPr>
                <a:t>– </a:t>
              </a:r>
              <a:r>
                <a:rPr lang="ko-KR" altLang="en-US" sz="2800" dirty="0" err="1">
                  <a:solidFill>
                    <a:srgbClr val="FF0000"/>
                  </a:solidFill>
                </a:rPr>
                <a:t>미분값</a:t>
              </a:r>
              <a:r>
                <a:rPr lang="en-US" altLang="ko-KR" sz="2800" dirty="0">
                  <a:solidFill>
                    <a:srgbClr val="FF0000"/>
                  </a:solidFill>
                </a:rPr>
                <a:t>*</a:t>
              </a:r>
              <a:r>
                <a:rPr lang="ko-KR" altLang="en-US" sz="2800" dirty="0" err="1">
                  <a:solidFill>
                    <a:srgbClr val="FF0000"/>
                  </a:solidFill>
                </a:rPr>
                <a:t>학습률</a:t>
              </a:r>
              <a:endParaRPr lang="en-US" altLang="ko-KR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11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41595-5794-1050-392D-AE6EAEC4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F134FE-8810-3EF9-986B-6F4F6F85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4" y="1256996"/>
            <a:ext cx="10831298" cy="5380253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1E8CBB8D-885D-C621-111E-F3D2370C1BA0}"/>
              </a:ext>
            </a:extLst>
          </p:cNvPr>
          <p:cNvSpPr/>
          <p:nvPr/>
        </p:nvSpPr>
        <p:spPr>
          <a:xfrm>
            <a:off x="6574536" y="5088940"/>
            <a:ext cx="960120" cy="1755648"/>
          </a:xfrm>
          <a:prstGeom prst="donut">
            <a:avLst>
              <a:gd name="adj" fmla="val 30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3F3F9-099E-1C51-F23D-359CBFD8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841B9-C4AC-06A0-7688-144FAAFF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" y="3805238"/>
            <a:ext cx="3787875" cy="2786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0E6E63-9955-32BD-43F2-05887D4E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9" y="1433182"/>
            <a:ext cx="696374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6F8B-E602-9B41-8651-D52364C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477ED-9BB4-79AB-39D1-7B40AB7C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" y="1984629"/>
            <a:ext cx="4493895" cy="4022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91826B-CA6F-0DFA-FB05-D52DC24721B7}"/>
              </a:ext>
            </a:extLst>
          </p:cNvPr>
          <p:cNvGrpSpPr/>
          <p:nvPr/>
        </p:nvGrpSpPr>
        <p:grpSpPr>
          <a:xfrm>
            <a:off x="4855464" y="3214450"/>
            <a:ext cx="1847088" cy="863108"/>
            <a:chOff x="4855464" y="3214450"/>
            <a:chExt cx="1847088" cy="86310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FEEE012-060D-9BA1-828D-375E5224CB7B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2BF9F5-C45B-5E64-1F5C-26D5B7A4E807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프로그래밍에서</a:t>
              </a:r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859A68F-BF86-9A0B-A3C8-EEAFA55F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1984629"/>
            <a:ext cx="4493895" cy="40226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643862-4BED-8BBF-577D-2C03CCF369C4}"/>
              </a:ext>
            </a:extLst>
          </p:cNvPr>
          <p:cNvSpPr/>
          <p:nvPr/>
        </p:nvSpPr>
        <p:spPr>
          <a:xfrm>
            <a:off x="6867144" y="155714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259D7A-30FD-7BE5-2A2C-4F12AC529F71}"/>
              </a:ext>
            </a:extLst>
          </p:cNvPr>
          <p:cNvSpPr/>
          <p:nvPr/>
        </p:nvSpPr>
        <p:spPr>
          <a:xfrm>
            <a:off x="8108251" y="356845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3EEB2-DD61-9F60-9320-8E6CD16D6CFE}"/>
              </a:ext>
            </a:extLst>
          </p:cNvPr>
          <p:cNvSpPr/>
          <p:nvPr/>
        </p:nvSpPr>
        <p:spPr>
          <a:xfrm>
            <a:off x="9367075" y="560066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7AAF7E-0D7B-B51D-E54B-2E97DE4EDBE6}"/>
              </a:ext>
            </a:extLst>
          </p:cNvPr>
          <p:cNvSpPr/>
          <p:nvPr/>
        </p:nvSpPr>
        <p:spPr>
          <a:xfrm>
            <a:off x="9201912" y="199341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이름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0C179-CCEA-5D08-429B-B91EE637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D02B2-7596-7AC8-231E-6DFFB7BF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5" y="1395113"/>
            <a:ext cx="7335274" cy="1562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AB76D-5548-B495-6313-E41839CB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5" y="3396343"/>
            <a:ext cx="654458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D38D8-3D58-3298-856B-C6990191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 Convolutional neural network</a:t>
            </a:r>
            <a:endParaRPr lang="ko-KR" altLang="en-US" dirty="0"/>
          </a:p>
        </p:txBody>
      </p:sp>
      <p:pic>
        <p:nvPicPr>
          <p:cNvPr id="2050" name="Picture 2" descr="Convolutional Neural Network — I. Before we jump into the full… | by Mandar  Deshpande | Towards Data Science">
            <a:extLst>
              <a:ext uri="{FF2B5EF4-FFF2-40B4-BE49-F238E27FC236}">
                <a16:creationId xmlns:a16="http://schemas.microsoft.com/office/drawing/2014/main" id="{897BFC1C-D691-44F3-896D-A92A4B33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" y="1316736"/>
            <a:ext cx="6851523" cy="50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60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AB329-CF6B-0182-7CF6-BA3D99F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예시</a:t>
            </a:r>
          </a:p>
        </p:txBody>
      </p:sp>
      <p:pic>
        <p:nvPicPr>
          <p:cNvPr id="10242" name="Picture 2" descr="filter">
            <a:extLst>
              <a:ext uri="{FF2B5EF4-FFF2-40B4-BE49-F238E27FC236}">
                <a16:creationId xmlns:a16="http://schemas.microsoft.com/office/drawing/2014/main" id="{55F0C88A-B207-ED34-DBDF-89A62351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44268"/>
            <a:ext cx="6400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iginal_img">
            <a:extLst>
              <a:ext uri="{FF2B5EF4-FFF2-40B4-BE49-F238E27FC236}">
                <a16:creationId xmlns:a16="http://schemas.microsoft.com/office/drawing/2014/main" id="{0831F140-F5DA-3BB9-A6DB-D9C7BCC20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02280"/>
            <a:ext cx="38290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0A153AD-D633-4773-4DD4-3409850E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625818"/>
            <a:ext cx="3829050" cy="18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4029-3E0F-437E-498E-06C5C1EF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pic>
        <p:nvPicPr>
          <p:cNvPr id="9218" name="Picture 2" descr="Convolutional neural network란? | 꼭 알아야 할 3가지 사항 - MATLAB &amp; Simulink">
            <a:extLst>
              <a:ext uri="{FF2B5EF4-FFF2-40B4-BE49-F238E27FC236}">
                <a16:creationId xmlns:a16="http://schemas.microsoft.com/office/drawing/2014/main" id="{0A919D73-FC42-3DCD-887D-F166A8D0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2" y="1791462"/>
            <a:ext cx="11459135" cy="38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47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8A1E1-A077-8DA6-0DF7-5710DC37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Picture 2" descr="새로운 AI 개발 사상「데이터 중심의 AI」입문">
            <a:extLst>
              <a:ext uri="{FF2B5EF4-FFF2-40B4-BE49-F238E27FC236}">
                <a16:creationId xmlns:a16="http://schemas.microsoft.com/office/drawing/2014/main" id="{0C0207AC-59B2-8575-1840-ECDAC0DE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4540"/>
            <a:ext cx="9469945" cy="50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0599A-13CA-F673-CB88-6BC8A1C4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25823-07EB-9A3B-41DE-1BBBFD39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75557" cy="42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7DA7-DFF8-07F1-7A54-2F47A2CD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서보모터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E2092-5614-C4F4-920C-2D942D8B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1437946"/>
            <a:ext cx="3829584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85B69-4CF1-D617-9981-E0A8FA7FB948}"/>
              </a:ext>
            </a:extLst>
          </p:cNvPr>
          <p:cNvSpPr txBox="1"/>
          <p:nvPr/>
        </p:nvSpPr>
        <p:spPr>
          <a:xfrm>
            <a:off x="4267200" y="1695451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명령에 의해 각도 등을 정밀하게 통제할 수 있는 모터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C4F76-9E12-DFA1-E9D4-960523FC9BFD}"/>
              </a:ext>
            </a:extLst>
          </p:cNvPr>
          <p:cNvGrpSpPr/>
          <p:nvPr/>
        </p:nvGrpSpPr>
        <p:grpSpPr>
          <a:xfrm>
            <a:off x="5695950" y="2095561"/>
            <a:ext cx="1943100" cy="1309330"/>
            <a:chOff x="5695950" y="2095561"/>
            <a:chExt cx="1943100" cy="1309330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67C85C1-59D0-83D5-24AC-6DF19B10DE6A}"/>
                </a:ext>
              </a:extLst>
            </p:cNvPr>
            <p:cNvSpPr/>
            <p:nvPr/>
          </p:nvSpPr>
          <p:spPr>
            <a:xfrm>
              <a:off x="5915025" y="2095561"/>
              <a:ext cx="361950" cy="8001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C7F6-4695-2A87-6182-93C57A5ADF70}"/>
                </a:ext>
              </a:extLst>
            </p:cNvPr>
            <p:cNvSpPr txBox="1"/>
            <p:nvPr/>
          </p:nvSpPr>
          <p:spPr>
            <a:xfrm>
              <a:off x="5695950" y="2943226"/>
              <a:ext cx="194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0</a:t>
              </a:r>
              <a:r>
                <a:rPr lang="ko-KR" altLang="en-US" sz="2400" dirty="0"/>
                <a:t>도</a:t>
              </a:r>
              <a:r>
                <a:rPr lang="en-US" altLang="ko-KR" sz="2400" dirty="0"/>
                <a:t>~180</a:t>
              </a:r>
              <a:r>
                <a:rPr lang="ko-KR" altLang="en-US" sz="2400" dirty="0"/>
                <a:t>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6A20E-3502-7077-B1F2-B88BA8B73503}"/>
              </a:ext>
            </a:extLst>
          </p:cNvPr>
          <p:cNvGrpSpPr/>
          <p:nvPr/>
        </p:nvGrpSpPr>
        <p:grpSpPr>
          <a:xfrm>
            <a:off x="4172217" y="2156529"/>
            <a:ext cx="2819133" cy="2023705"/>
            <a:chOff x="5662746" y="2095561"/>
            <a:chExt cx="2525217" cy="20237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623407D-8F63-69E3-FA4D-0C1F703FFEC3}"/>
                </a:ext>
              </a:extLst>
            </p:cNvPr>
            <p:cNvSpPr/>
            <p:nvPr/>
          </p:nvSpPr>
          <p:spPr>
            <a:xfrm>
              <a:off x="5915025" y="2095561"/>
              <a:ext cx="471354" cy="15238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34205-F958-4ACF-28B6-08B9583EC0F4}"/>
                </a:ext>
              </a:extLst>
            </p:cNvPr>
            <p:cNvSpPr txBox="1"/>
            <p:nvPr/>
          </p:nvSpPr>
          <p:spPr>
            <a:xfrm>
              <a:off x="5662746" y="3657601"/>
              <a:ext cx="2525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Servo.write</a:t>
              </a:r>
              <a:r>
                <a:rPr lang="en-US" altLang="ko-KR" sz="2400" dirty="0"/>
                <a:t>(angle)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AF8-116F-C073-23FA-34955F0D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라이브러리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9FF269-01B7-959E-888F-CA84C2B5F957}"/>
              </a:ext>
            </a:extLst>
          </p:cNvPr>
          <p:cNvSpPr/>
          <p:nvPr/>
        </p:nvSpPr>
        <p:spPr>
          <a:xfrm>
            <a:off x="920496" y="4599432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내 코드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DA7724-9F9A-4452-C467-93A688AC7835}"/>
              </a:ext>
            </a:extLst>
          </p:cNvPr>
          <p:cNvSpPr/>
          <p:nvPr/>
        </p:nvSpPr>
        <p:spPr>
          <a:xfrm>
            <a:off x="920496" y="1690688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이미 만들어진 코드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7E4374-0518-9A59-E718-F741EB035D40}"/>
              </a:ext>
            </a:extLst>
          </p:cNvPr>
          <p:cNvGrpSpPr/>
          <p:nvPr/>
        </p:nvGrpSpPr>
        <p:grpSpPr>
          <a:xfrm>
            <a:off x="1720596" y="3429000"/>
            <a:ext cx="2340864" cy="1078992"/>
            <a:chOff x="1720596" y="3429000"/>
            <a:chExt cx="2340864" cy="1078992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FB3A957-CEF4-05FB-CE0B-DC4D10EB4593}"/>
                </a:ext>
              </a:extLst>
            </p:cNvPr>
            <p:cNvSpPr/>
            <p:nvPr/>
          </p:nvSpPr>
          <p:spPr>
            <a:xfrm rot="5400000">
              <a:off x="1427988" y="3721608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BF6850-0C1A-C2D6-172E-A125B430D5A6}"/>
                </a:ext>
              </a:extLst>
            </p:cNvPr>
            <p:cNvSpPr txBox="1"/>
            <p:nvPr/>
          </p:nvSpPr>
          <p:spPr>
            <a:xfrm>
              <a:off x="2214372" y="3657600"/>
              <a:ext cx="1847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import</a:t>
              </a:r>
              <a:endParaRPr lang="ko-KR" altLang="en-US" sz="2400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EE2809B-2C67-5EC4-AA8D-EA8A9617911F}"/>
              </a:ext>
            </a:extLst>
          </p:cNvPr>
          <p:cNvSpPr/>
          <p:nvPr/>
        </p:nvSpPr>
        <p:spPr>
          <a:xfrm>
            <a:off x="4384548" y="3122885"/>
            <a:ext cx="1711452" cy="13255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EB5FCF-4D81-5794-9DFE-5EFBFB745C67}"/>
              </a:ext>
            </a:extLst>
          </p:cNvPr>
          <p:cNvGrpSpPr/>
          <p:nvPr/>
        </p:nvGrpSpPr>
        <p:grpSpPr>
          <a:xfrm>
            <a:off x="6630162" y="1883664"/>
            <a:ext cx="3701796" cy="3694176"/>
            <a:chOff x="6630162" y="1883664"/>
            <a:chExt cx="3701796" cy="36941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B454C-96CB-B5BD-562A-775FF97023F0}"/>
                </a:ext>
              </a:extLst>
            </p:cNvPr>
            <p:cNvSpPr/>
            <p:nvPr/>
          </p:nvSpPr>
          <p:spPr>
            <a:xfrm>
              <a:off x="6630162" y="1883664"/>
              <a:ext cx="3701796" cy="36941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 코드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45D18DA-2004-7EDC-AA45-DF17A8EB8911}"/>
                </a:ext>
              </a:extLst>
            </p:cNvPr>
            <p:cNvSpPr/>
            <p:nvPr/>
          </p:nvSpPr>
          <p:spPr>
            <a:xfrm>
              <a:off x="7298436" y="2216727"/>
              <a:ext cx="2366772" cy="1115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이미 만들어진 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3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658E1-437E-D0F2-1C5F-F894DF9790D5}"/>
              </a:ext>
            </a:extLst>
          </p:cNvPr>
          <p:cNvGrpSpPr/>
          <p:nvPr/>
        </p:nvGrpSpPr>
        <p:grpSpPr>
          <a:xfrm>
            <a:off x="338328" y="1690688"/>
            <a:ext cx="5038344" cy="4673536"/>
            <a:chOff x="338328" y="1690688"/>
            <a:chExt cx="5038344" cy="467353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0F5C5F-DAFC-94D9-C727-97907827E3FB}"/>
                </a:ext>
              </a:extLst>
            </p:cNvPr>
            <p:cNvSpPr/>
            <p:nvPr/>
          </p:nvSpPr>
          <p:spPr>
            <a:xfrm>
              <a:off x="338328" y="1690688"/>
              <a:ext cx="5038344" cy="46735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9133C3-3448-DE0C-38EA-FCDEA32C0290}"/>
                </a:ext>
              </a:extLst>
            </p:cNvPr>
            <p:cNvSpPr txBox="1"/>
            <p:nvPr/>
          </p:nvSpPr>
          <p:spPr>
            <a:xfrm>
              <a:off x="3261360" y="5404104"/>
              <a:ext cx="1438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의존성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F3D6DF-D54B-646A-FCE9-E50A0192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6C322-670C-D980-A99B-9BCB11E3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53" y="2353409"/>
            <a:ext cx="4405503" cy="21511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2950D2-C93A-4F44-6658-6CDB6C7658C1}"/>
              </a:ext>
            </a:extLst>
          </p:cNvPr>
          <p:cNvSpPr/>
          <p:nvPr/>
        </p:nvSpPr>
        <p:spPr>
          <a:xfrm>
            <a:off x="694944" y="4087368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6BFBB3-1116-2EE7-9EDE-9B686BF1E090}"/>
              </a:ext>
            </a:extLst>
          </p:cNvPr>
          <p:cNvSpPr/>
          <p:nvPr/>
        </p:nvSpPr>
        <p:spPr>
          <a:xfrm>
            <a:off x="694944" y="2106521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55ABD9-12CB-8D46-A4E9-2CB272804B4A}"/>
              </a:ext>
            </a:extLst>
          </p:cNvPr>
          <p:cNvSpPr/>
          <p:nvPr/>
        </p:nvSpPr>
        <p:spPr>
          <a:xfrm rot="5400000">
            <a:off x="1026414" y="3314168"/>
            <a:ext cx="836676" cy="55310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F78BA04-CE7B-828F-D85F-FE126B29A0CD}"/>
              </a:ext>
            </a:extLst>
          </p:cNvPr>
          <p:cNvSpPr/>
          <p:nvPr/>
        </p:nvSpPr>
        <p:spPr>
          <a:xfrm>
            <a:off x="2471112" y="2789238"/>
            <a:ext cx="1826568" cy="836676"/>
          </a:xfrm>
          <a:prstGeom prst="wedgeRoundRectCallout">
            <a:avLst>
              <a:gd name="adj1" fmla="val -62527"/>
              <a:gd name="adj2" fmla="val -286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업데이트</a:t>
            </a:r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D2A1F2-86A7-4756-AFAD-F7D1280B86CE}"/>
              </a:ext>
            </a:extLst>
          </p:cNvPr>
          <p:cNvGrpSpPr/>
          <p:nvPr/>
        </p:nvGrpSpPr>
        <p:grpSpPr>
          <a:xfrm>
            <a:off x="4787535" y="4761822"/>
            <a:ext cx="3184623" cy="832624"/>
            <a:chOff x="4787535" y="4761822"/>
            <a:chExt cx="3184623" cy="832624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8E2C5F5-EDA9-4DBA-364A-F4A7E109FCF0}"/>
                </a:ext>
              </a:extLst>
            </p:cNvPr>
            <p:cNvSpPr/>
            <p:nvPr/>
          </p:nvSpPr>
          <p:spPr>
            <a:xfrm rot="20488504">
              <a:off x="4787535" y="4761822"/>
              <a:ext cx="2492128" cy="5531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A922B-E348-6677-51BE-388A94CC659F}"/>
                </a:ext>
              </a:extLst>
            </p:cNvPr>
            <p:cNvSpPr txBox="1"/>
            <p:nvPr/>
          </p:nvSpPr>
          <p:spPr>
            <a:xfrm rot="20473815">
              <a:off x="5770283" y="5071226"/>
              <a:ext cx="220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/>
                <a:t>의존성 관리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8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C98B3-DE1A-6111-9139-B7434709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22808A-3CE4-59A7-8B6E-9F5B1D379674}"/>
              </a:ext>
            </a:extLst>
          </p:cNvPr>
          <p:cNvGrpSpPr/>
          <p:nvPr/>
        </p:nvGrpSpPr>
        <p:grpSpPr>
          <a:xfrm>
            <a:off x="1216152" y="2240280"/>
            <a:ext cx="9674352" cy="3529584"/>
            <a:chOff x="1216152" y="2240280"/>
            <a:chExt cx="9674352" cy="352958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A4373C7-CF3B-580D-B724-58E278E03CB6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A3FA2E-A43C-DF92-8D9E-138436F9FC8D}"/>
                </a:ext>
              </a:extLst>
            </p:cNvPr>
            <p:cNvSpPr txBox="1"/>
            <p:nvPr/>
          </p:nvSpPr>
          <p:spPr>
            <a:xfrm>
              <a:off x="5345442" y="22402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아나콘다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C5A1E0-C04A-0CD4-8FA1-539E06A085DD}"/>
              </a:ext>
            </a:extLst>
          </p:cNvPr>
          <p:cNvGrpSpPr/>
          <p:nvPr/>
        </p:nvGrpSpPr>
        <p:grpSpPr>
          <a:xfrm>
            <a:off x="1642872" y="2999232"/>
            <a:ext cx="2161032" cy="2493264"/>
            <a:chOff x="1216152" y="2240280"/>
            <a:chExt cx="9674352" cy="352958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5BB23A-439C-B588-82E6-D3544B6FF001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30CB6-8AD5-CEAE-0374-0C0FEDF5371D}"/>
                </a:ext>
              </a:extLst>
            </p:cNvPr>
            <p:cNvSpPr txBox="1"/>
            <p:nvPr/>
          </p:nvSpPr>
          <p:spPr>
            <a:xfrm>
              <a:off x="2643718" y="2240280"/>
              <a:ext cx="7919305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1</a:t>
              </a:r>
              <a:endParaRPr lang="ko-KR" altLang="en-US" sz="2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797B37-28C8-4E8E-1846-58D0DDD2A9F7}"/>
              </a:ext>
            </a:extLst>
          </p:cNvPr>
          <p:cNvGrpSpPr/>
          <p:nvPr/>
        </p:nvGrpSpPr>
        <p:grpSpPr>
          <a:xfrm>
            <a:off x="4264926" y="2999232"/>
            <a:ext cx="2622054" cy="2493264"/>
            <a:chOff x="1216152" y="2240280"/>
            <a:chExt cx="11738222" cy="35295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C5AFD-726A-C83B-C177-F8AE39C2FE18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5FBD48-5DC4-17A8-A347-66DCED6D3BB2}"/>
                </a:ext>
              </a:extLst>
            </p:cNvPr>
            <p:cNvSpPr txBox="1"/>
            <p:nvPr/>
          </p:nvSpPr>
          <p:spPr>
            <a:xfrm>
              <a:off x="2732518" y="2251877"/>
              <a:ext cx="10221856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2</a:t>
              </a:r>
              <a:endParaRPr lang="ko-KR" altLang="en-US" sz="2400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B33086-DB31-DDAA-A111-57C5D30CD3F1}"/>
              </a:ext>
            </a:extLst>
          </p:cNvPr>
          <p:cNvSpPr/>
          <p:nvPr/>
        </p:nvSpPr>
        <p:spPr>
          <a:xfrm>
            <a:off x="1795272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C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89971C-E9F8-9F2C-BE31-20D50C603660}"/>
              </a:ext>
            </a:extLst>
          </p:cNvPr>
          <p:cNvSpPr/>
          <p:nvPr/>
        </p:nvSpPr>
        <p:spPr>
          <a:xfrm>
            <a:off x="1795272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A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0B7CF-B67C-CC7A-7691-5426966EE6AD}"/>
              </a:ext>
            </a:extLst>
          </p:cNvPr>
          <p:cNvSpPr/>
          <p:nvPr/>
        </p:nvSpPr>
        <p:spPr>
          <a:xfrm>
            <a:off x="4417326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B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0EB767-E393-501D-9F84-FA3262D38969}"/>
              </a:ext>
            </a:extLst>
          </p:cNvPr>
          <p:cNvSpPr/>
          <p:nvPr/>
        </p:nvSpPr>
        <p:spPr>
          <a:xfrm>
            <a:off x="4417326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 A</a:t>
            </a:r>
          </a:p>
        </p:txBody>
      </p:sp>
    </p:spTree>
    <p:extLst>
      <p:ext uri="{BB962C8B-B14F-4D97-AF65-F5344CB8AC3E}">
        <p14:creationId xmlns:p14="http://schemas.microsoft.com/office/powerpoint/2010/main" val="37027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7327-BDFE-785F-2EBC-3C8ED516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비전</a:t>
            </a:r>
          </a:p>
        </p:txBody>
      </p:sp>
      <p:pic>
        <p:nvPicPr>
          <p:cNvPr id="1026" name="Picture 2" descr="안면인식⬝지능형CCTV 인증 획득…“AI로 보안 강화” | 카카오엔터프라이즈">
            <a:extLst>
              <a:ext uri="{FF2B5EF4-FFF2-40B4-BE49-F238E27FC236}">
                <a16:creationId xmlns:a16="http://schemas.microsoft.com/office/drawing/2014/main" id="{E440DED7-70FE-E468-AC8C-E030309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6754"/>
            <a:ext cx="4492053" cy="32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73045-B081-397E-C5E5-1AF71763ABC4}"/>
              </a:ext>
            </a:extLst>
          </p:cNvPr>
          <p:cNvSpPr txBox="1"/>
          <p:nvPr/>
        </p:nvSpPr>
        <p:spPr>
          <a:xfrm>
            <a:off x="5577141" y="2203642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컴퓨터가 이미지나 비디오에서 의미 있는 정보를 추출하고</a:t>
            </a:r>
            <a:endParaRPr lang="en-US" altLang="ko-KR" dirty="0"/>
          </a:p>
          <a:p>
            <a:r>
              <a:rPr lang="ko-KR" altLang="en-US" dirty="0"/>
              <a:t>이해하는 기술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6CFC20-9BFB-F13D-A363-67650FD3D676}"/>
              </a:ext>
            </a:extLst>
          </p:cNvPr>
          <p:cNvGrpSpPr/>
          <p:nvPr/>
        </p:nvGrpSpPr>
        <p:grpSpPr>
          <a:xfrm>
            <a:off x="8357807" y="177006"/>
            <a:ext cx="2554341" cy="1884459"/>
            <a:chOff x="8357807" y="177006"/>
            <a:chExt cx="2554341" cy="18844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6646D8-C359-97C5-8ED4-C188F465F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807" y="177006"/>
              <a:ext cx="1444562" cy="1779748"/>
            </a:xfrm>
            <a:prstGeom prst="rect">
              <a:avLst/>
            </a:prstGeom>
          </p:spPr>
        </p:pic>
        <p:sp>
          <p:nvSpPr>
            <p:cNvPr id="6" name="화살표: 위쪽 5">
              <a:extLst>
                <a:ext uri="{FF2B5EF4-FFF2-40B4-BE49-F238E27FC236}">
                  <a16:creationId xmlns:a16="http://schemas.microsoft.com/office/drawing/2014/main" id="{7E1288E8-08E8-F3C4-ECF2-CE8861190E1A}"/>
                </a:ext>
              </a:extLst>
            </p:cNvPr>
            <p:cNvSpPr/>
            <p:nvPr/>
          </p:nvSpPr>
          <p:spPr>
            <a:xfrm rot="18718472">
              <a:off x="10166912" y="1316229"/>
              <a:ext cx="475488" cy="1014984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4F4C689-CB7F-B39D-0AB9-256CA22A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355" y="3816004"/>
            <a:ext cx="1889951" cy="1210645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E7315608-2A7A-059A-6700-B5EB9F5842FC}"/>
              </a:ext>
            </a:extLst>
          </p:cNvPr>
          <p:cNvSpPr/>
          <p:nvPr/>
        </p:nvSpPr>
        <p:spPr>
          <a:xfrm rot="9239081">
            <a:off x="6030776" y="2855434"/>
            <a:ext cx="475488" cy="101498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596F9C-DADF-4A18-A9FE-EA2BC8DB1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3" t="33520" r="18267" b="33680"/>
          <a:stretch/>
        </p:blipFill>
        <p:spPr>
          <a:xfrm>
            <a:off x="5628214" y="4889306"/>
            <a:ext cx="2153105" cy="111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86ADA-2EA3-B738-0B91-9B94C56CE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319" y="5243521"/>
            <a:ext cx="2176711" cy="406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6052D5-FF40-C093-1A4C-27A19B3A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881" y="905463"/>
            <a:ext cx="1717358" cy="76896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8B82027A-5C18-9B63-DFCB-E7F758D2BCA3}"/>
              </a:ext>
            </a:extLst>
          </p:cNvPr>
          <p:cNvSpPr/>
          <p:nvPr/>
        </p:nvSpPr>
        <p:spPr>
          <a:xfrm>
            <a:off x="5908748" y="1608333"/>
            <a:ext cx="374504" cy="553565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320</Words>
  <Application>Microsoft Office PowerPoint</Application>
  <PresentationFormat>와이드스크린</PresentationFormat>
  <Paragraphs>133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핸드이노 이론</vt:lpstr>
      <vt:lpstr>시리얼 통신</vt:lpstr>
      <vt:lpstr>함수</vt:lpstr>
      <vt:lpstr>배열</vt:lpstr>
      <vt:lpstr>서보모터</vt:lpstr>
      <vt:lpstr>파이썬 라이브러리</vt:lpstr>
      <vt:lpstr>아나콘다</vt:lpstr>
      <vt:lpstr>가상환경</vt:lpstr>
      <vt:lpstr>컴퓨터 비전</vt:lpstr>
      <vt:lpstr>이미지와 동영상</vt:lpstr>
      <vt:lpstr>이미지와 동영상</vt:lpstr>
      <vt:lpstr>이미지와 동영상</vt:lpstr>
      <vt:lpstr>용어설명</vt:lpstr>
      <vt:lpstr>PowerPoint 프레젠테이션</vt:lpstr>
      <vt:lpstr>신경</vt:lpstr>
      <vt:lpstr>구현</vt:lpstr>
      <vt:lpstr>인공신경망</vt:lpstr>
      <vt:lpstr>순서</vt:lpstr>
      <vt:lpstr>문제 파악</vt:lpstr>
      <vt:lpstr>데이터 전처리, 학습, 평가</vt:lpstr>
      <vt:lpstr>모델 사용</vt:lpstr>
      <vt:lpstr>결과 도출 과정 </vt:lpstr>
      <vt:lpstr>순전파 </vt:lpstr>
      <vt:lpstr>학습?</vt:lpstr>
      <vt:lpstr>학습?</vt:lpstr>
      <vt:lpstr>오차함수</vt:lpstr>
      <vt:lpstr>경사하강법</vt:lpstr>
      <vt:lpstr>역전파</vt:lpstr>
      <vt:lpstr>역전파</vt:lpstr>
      <vt:lpstr>역전파</vt:lpstr>
      <vt:lpstr>CNN  Convolutional neural network</vt:lpstr>
      <vt:lpstr>필터 예시</vt:lpstr>
      <vt:lpstr>CNN</vt:lpstr>
      <vt:lpstr>데이터의 중요성</vt:lpstr>
      <vt:lpstr>데이터의 중요성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한용옥</cp:lastModifiedBy>
  <cp:revision>10</cp:revision>
  <dcterms:created xsi:type="dcterms:W3CDTF">2024-07-23T13:43:54Z</dcterms:created>
  <dcterms:modified xsi:type="dcterms:W3CDTF">2024-07-24T18:44:31Z</dcterms:modified>
</cp:coreProperties>
</file>